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5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1506" name="Picture 2" descr="http://mkoupreobrsosh.ucoz.ru/01/009/274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4677"/>
            <a:ext cx="4105424" cy="136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8" name="Picture 4" descr="http://mirpps.ru/assets/media/fon-dlja-prezentacii/34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202" y="0"/>
            <a:ext cx="9177629" cy="688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8" name="Picture 12" descr="https://pbs.twimg.com/media/DRFbz0MXkAEXC8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170" cy="687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72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</a:rPr>
              <a:t>Во время нахождения на катке ЗАПРЕЩАЕТСЯ: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04056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Проявлять неуважение к </a:t>
            </a:r>
            <a:r>
              <a:rPr lang="ru-RU" sz="2400" b="1" i="1" dirty="0" smtClean="0">
                <a:solidFill>
                  <a:srgbClr val="C00000"/>
                </a:solidFill>
              </a:rPr>
              <a:t> персоналу </a:t>
            </a:r>
            <a:r>
              <a:rPr lang="ru-RU" sz="2400" b="1" i="1" dirty="0">
                <a:solidFill>
                  <a:srgbClr val="C00000"/>
                </a:solidFill>
              </a:rPr>
              <a:t>и посетителям катка.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Во время катания на льду могут появляться трещины и выбоины. Во избежание неожиданных падений и травм будьте внимательными и аккуратными. В случае получения травмы незамедлительно сообщите об этом персоналу катка. Вам окажут помощь.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Помните, что администрация катка не несет ответственности за рисковые ситуации, связанные с нарушением здоровья посетителей (травмы, ушибы и др.).</a:t>
            </a:r>
          </a:p>
          <a:p>
            <a:endParaRPr lang="ru-RU" sz="2400" i="1" dirty="0"/>
          </a:p>
        </p:txBody>
      </p:sp>
      <p:pic>
        <p:nvPicPr>
          <p:cNvPr id="8194" name="Picture 2" descr="https://st.depositphotos.com/1001009/3709/v/950/depositphotos_37093717-stock-illustration-child-skat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9538" y="38584"/>
            <a:ext cx="15744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963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пожарной безопасности во время новогодних праздников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украшайте ёлку матерчатыми и пластмассовыми игрушками.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обкладывайте подставку ёлки ватой.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Освещать ёлку следует только </a:t>
            </a:r>
            <a:r>
              <a:rPr lang="ru-RU" sz="2400" b="1" i="1" dirty="0" err="1">
                <a:solidFill>
                  <a:srgbClr val="C00000"/>
                </a:solidFill>
              </a:rPr>
              <a:t>электрогирляндами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промышленного </a:t>
            </a:r>
            <a:r>
              <a:rPr lang="ru-RU" sz="2400" b="1" i="1" dirty="0">
                <a:solidFill>
                  <a:srgbClr val="C00000"/>
                </a:solidFill>
              </a:rPr>
              <a:t>производства.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 помещении не разрешается зажигать бенгальские огни, применять хлопушки и восковые </a:t>
            </a:r>
            <a:r>
              <a:rPr lang="ru-RU" sz="2400" b="1" i="1" dirty="0" smtClean="0">
                <a:solidFill>
                  <a:srgbClr val="C00000"/>
                </a:solidFill>
              </a:rPr>
              <a:t>свечи, так как открытый </a:t>
            </a:r>
            <a:r>
              <a:rPr lang="ru-RU" sz="2400" b="1" i="1" dirty="0">
                <a:solidFill>
                  <a:srgbClr val="C00000"/>
                </a:solidFill>
              </a:rPr>
              <a:t>огонь всегда опасен!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s://otvet.imgsmail.ru/download/628288_6c66217014e837a4e61b0f04ed0aa701_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997" y="1340768"/>
            <a:ext cx="1975255" cy="29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131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пожарной безопасности во время новогодних праздников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12568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следует использовать пиротехнику, если вы не понимаете, как ею пользоваться, а инструкции не прилагается, или она написана на непонятном вам языке.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Нельзя ремонтировать и вторично использовать не сработавшую пиротехнику.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Категорически запрещается применять самодельные пиротехнические </a:t>
            </a:r>
            <a:r>
              <a:rPr lang="ru-RU" sz="2400" b="1" i="1" dirty="0" smtClean="0">
                <a:solidFill>
                  <a:srgbClr val="C00000"/>
                </a:solidFill>
              </a:rPr>
              <a:t>устройства</a:t>
            </a:r>
            <a:r>
              <a:rPr lang="ru-RU" sz="2400" b="1" i="1" dirty="0">
                <a:solidFill>
                  <a:srgbClr val="C00000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Можно использовать </a:t>
            </a:r>
            <a:r>
              <a:rPr lang="ru-RU" sz="2400" b="1" i="1" dirty="0">
                <a:solidFill>
                  <a:srgbClr val="C00000"/>
                </a:solidFill>
              </a:rPr>
              <a:t>пиротехнику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только </a:t>
            </a:r>
            <a:r>
              <a:rPr lang="ru-RU" sz="2400" b="1" i="1" dirty="0">
                <a:solidFill>
                  <a:srgbClr val="C00000"/>
                </a:solidFill>
              </a:rPr>
              <a:t>на специально </a:t>
            </a:r>
            <a:r>
              <a:rPr lang="ru-RU" sz="2400" b="1" i="1" dirty="0" smtClean="0">
                <a:solidFill>
                  <a:srgbClr val="C00000"/>
                </a:solidFill>
              </a:rPr>
              <a:t>отведённых </a:t>
            </a:r>
            <a:r>
              <a:rPr lang="ru-RU" sz="2400" b="1" i="1" dirty="0">
                <a:solidFill>
                  <a:srgbClr val="C00000"/>
                </a:solidFill>
              </a:rPr>
              <a:t>местах.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otvet.imgsmail.ru/download/628288_6c66217014e837a4e61b0f04ed0aa701_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7423" y="3789040"/>
            <a:ext cx="2096577" cy="308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56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поведения зимой на открытых водоёмах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Не выходите на тонкий неокрепший </a:t>
            </a:r>
            <a:r>
              <a:rPr lang="ru-RU" sz="2400" b="1" i="1" dirty="0" smtClean="0">
                <a:solidFill>
                  <a:srgbClr val="C00000"/>
                </a:solidFill>
              </a:rPr>
              <a:t>лед.</a:t>
            </a:r>
            <a:endParaRPr lang="ru-RU" sz="2400" b="1" i="1" dirty="0">
              <a:solidFill>
                <a:srgbClr val="C00000"/>
              </a:solidFill>
            </a:endParaRPr>
          </a:p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Места с темным прозрачным льдом более надежны, чем соседние с ним </a:t>
            </a:r>
            <a:r>
              <a:rPr lang="ru-RU" sz="2400" b="1" i="1" dirty="0" smtClean="0">
                <a:solidFill>
                  <a:srgbClr val="C00000"/>
                </a:solidFill>
              </a:rPr>
              <a:t>- непрозрачные</a:t>
            </a:r>
            <a:r>
              <a:rPr lang="ru-RU" sz="2400" b="1" i="1" dirty="0">
                <a:solidFill>
                  <a:srgbClr val="C00000"/>
                </a:solidFill>
              </a:rPr>
              <a:t>, замерзавшие со снегом.</a:t>
            </a:r>
          </a:p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Не пользуйтесь коньками на первом </a:t>
            </a:r>
            <a:r>
              <a:rPr lang="ru-RU" sz="2400" b="1" i="1" dirty="0" smtClean="0">
                <a:solidFill>
                  <a:srgbClr val="C00000"/>
                </a:solidFill>
              </a:rPr>
              <a:t>льду, можно легко </a:t>
            </a:r>
            <a:r>
              <a:rPr lang="ru-RU" sz="2400" b="1" i="1" dirty="0">
                <a:solidFill>
                  <a:srgbClr val="C00000"/>
                </a:solidFill>
              </a:rPr>
              <a:t>въехать на тонкий, </a:t>
            </a:r>
            <a:r>
              <a:rPr lang="ru-RU" sz="2400" b="1" i="1" dirty="0" smtClean="0">
                <a:solidFill>
                  <a:srgbClr val="C00000"/>
                </a:solidFill>
              </a:rPr>
              <a:t>неокрепший </a:t>
            </a:r>
            <a:r>
              <a:rPr lang="ru-RU" sz="2400" b="1" i="1" dirty="0">
                <a:solidFill>
                  <a:srgbClr val="C00000"/>
                </a:solidFill>
              </a:rPr>
              <a:t>лед или в полынью.</a:t>
            </a:r>
          </a:p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В случае крайней </a:t>
            </a:r>
            <a:r>
              <a:rPr lang="ru-RU" sz="2400" b="1" i="1" dirty="0" smtClean="0">
                <a:solidFill>
                  <a:srgbClr val="C00000"/>
                </a:solidFill>
              </a:rPr>
              <a:t>необходимости перехода опасного </a:t>
            </a:r>
            <a:r>
              <a:rPr lang="ru-RU" sz="2400" b="1" i="1" dirty="0">
                <a:solidFill>
                  <a:srgbClr val="C00000"/>
                </a:solidFill>
              </a:rPr>
              <a:t>места на льду </a:t>
            </a:r>
            <a:r>
              <a:rPr lang="ru-RU" sz="2400" b="1" i="1" dirty="0" smtClean="0">
                <a:solidFill>
                  <a:srgbClr val="C00000"/>
                </a:solidFill>
              </a:rPr>
              <a:t>завяжите </a:t>
            </a:r>
            <a:r>
              <a:rPr lang="ru-RU" sz="2400" b="1" i="1" dirty="0">
                <a:solidFill>
                  <a:srgbClr val="C00000"/>
                </a:solidFill>
              </a:rPr>
              <a:t>вокруг пояса шнур, оставив за собой свободно волочащийся конец, если сзади движется товарищ. Переходите это место с большим шестом в руках, держа </a:t>
            </a:r>
            <a:r>
              <a:rPr lang="ru-RU" sz="2400" b="1" i="1" dirty="0" err="1">
                <a:solidFill>
                  <a:srgbClr val="C00000"/>
                </a:solidFill>
              </a:rPr>
              <a:t>eгo</a:t>
            </a:r>
            <a:r>
              <a:rPr lang="ru-RU" sz="2400" b="1" i="1" dirty="0">
                <a:solidFill>
                  <a:srgbClr val="C00000"/>
                </a:solidFill>
              </a:rPr>
              <a:t> поперек тела.</a:t>
            </a:r>
          </a:p>
          <a:p>
            <a:pPr marL="0" indent="0">
              <a:buNone/>
            </a:pP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mchs.rutp.ru/pluginfile.php/187/mod_page/content/8/bvo-d-10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3531" y="733562"/>
            <a:ext cx="179438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77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поведения зимой на открытых водоёмах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Помогая провалившемуся под лед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товарищу</a:t>
            </a:r>
            <a:r>
              <a:rPr lang="ru-RU" sz="2400" b="1" i="1" dirty="0">
                <a:solidFill>
                  <a:srgbClr val="C00000"/>
                </a:solidFill>
              </a:rPr>
              <a:t>, подавайте ему в руки пояс,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шарф</a:t>
            </a:r>
            <a:r>
              <a:rPr lang="ru-RU" sz="2400" b="1" i="1" dirty="0">
                <a:solidFill>
                  <a:srgbClr val="C00000"/>
                </a:solidFill>
              </a:rPr>
              <a:t>, палку и т. п. За них можно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ухватиться </a:t>
            </a:r>
            <a:r>
              <a:rPr lang="ru-RU" sz="2400" b="1" i="1" dirty="0">
                <a:solidFill>
                  <a:srgbClr val="C00000"/>
                </a:solidFill>
              </a:rPr>
              <a:t>крепче, чем за протянутую </a:t>
            </a:r>
            <a:r>
              <a:rPr lang="ru-RU" sz="2400" b="1" i="1" dirty="0" smtClean="0">
                <a:solidFill>
                  <a:srgbClr val="C00000"/>
                </a:solidFill>
              </a:rPr>
              <a:t>руку .</a:t>
            </a:r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Попав случайно на тонкий лед, отходите назад скользящими осторожными шагами, не отрывая ног ото льда.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ходите с грузом за плечами по ненадежному льду. </a:t>
            </a:r>
            <a:r>
              <a:rPr lang="ru-RU" sz="2400" b="1" i="1" dirty="0" smtClean="0">
                <a:solidFill>
                  <a:srgbClr val="C00000"/>
                </a:solidFill>
              </a:rPr>
              <a:t>Снимайте </a:t>
            </a:r>
            <a:r>
              <a:rPr lang="ru-RU" sz="2400" b="1" i="1" dirty="0">
                <a:solidFill>
                  <a:srgbClr val="C00000"/>
                </a:solidFill>
              </a:rPr>
              <a:t>одну из лямок заплечного мешка, чтобы сразу освободиться от него в случае провала.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провале </a:t>
            </a:r>
            <a:r>
              <a:rPr lang="ru-RU" sz="2400" b="1" i="1" dirty="0" smtClean="0">
                <a:solidFill>
                  <a:srgbClr val="C00000"/>
                </a:solidFill>
              </a:rPr>
              <a:t> не </a:t>
            </a:r>
            <a:r>
              <a:rPr lang="ru-RU" sz="2400" b="1" i="1" dirty="0">
                <a:solidFill>
                  <a:srgbClr val="C00000"/>
                </a:solidFill>
              </a:rPr>
              <a:t>теряйтесь, не пытайтесь ползти вперед и подламывать </a:t>
            </a:r>
            <a:r>
              <a:rPr lang="ru-RU" sz="2400" b="1" i="1" dirty="0" smtClean="0">
                <a:solidFill>
                  <a:srgbClr val="C00000"/>
                </a:solidFill>
              </a:rPr>
              <a:t>лёд </a:t>
            </a:r>
            <a:r>
              <a:rPr lang="ru-RU" sz="2400" b="1" i="1" dirty="0">
                <a:solidFill>
                  <a:srgbClr val="C00000"/>
                </a:solidFill>
              </a:rPr>
              <a:t>локтями и грудью. Постарайтесь лечь "на спину и выползти на свой след, а затем, </a:t>
            </a:r>
            <a:r>
              <a:rPr lang="ru-RU" sz="2400" b="1" i="1" dirty="0" smtClean="0">
                <a:solidFill>
                  <a:srgbClr val="C00000"/>
                </a:solidFill>
              </a:rPr>
              <a:t> отползти </a:t>
            </a:r>
            <a:r>
              <a:rPr lang="ru-RU" sz="2400" b="1" i="1" dirty="0">
                <a:solidFill>
                  <a:srgbClr val="C00000"/>
                </a:solidFill>
              </a:rPr>
              <a:t>от опасного места.</a:t>
            </a:r>
          </a:p>
          <a:p>
            <a:endParaRPr lang="ru-RU" sz="2400" i="1" dirty="0"/>
          </a:p>
        </p:txBody>
      </p:sp>
      <p:pic>
        <p:nvPicPr>
          <p:cNvPr id="4" name="Picture 2" descr="http://mchs.rutp.ru/pluginfile.php/187/mod_page/content/8/bvo-d-10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8726" y="836712"/>
            <a:ext cx="2055274" cy="15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11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chs.rutp.ru/pluginfile.php/187/mod_page/content/8/bvo-d-10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909" y="2780928"/>
            <a:ext cx="2055274" cy="15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/>
              </a:rPr>
              <a:t>При </a:t>
            </a:r>
            <a:r>
              <a:rPr lang="ru-RU" sz="3200" b="1" dirty="0" smtClean="0">
                <a:solidFill>
                  <a:srgbClr val="FFFF00"/>
                </a:solidFill>
                <a:latin typeface="times new roman"/>
              </a:rPr>
              <a:t>обламывании </a:t>
            </a:r>
            <a:r>
              <a:rPr lang="ru-RU" sz="3200" b="1" dirty="0">
                <a:solidFill>
                  <a:srgbClr val="FFFF00"/>
                </a:solidFill>
                <a:latin typeface="times new roman"/>
              </a:rPr>
              <a:t>льда необходимо: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Избавиться от тяжёлых, сковывающих движения предметов.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терять времени на освобождение </a:t>
            </a:r>
            <a:r>
              <a:rPr lang="ru-RU" sz="2400" b="1" i="1" dirty="0" smtClean="0">
                <a:solidFill>
                  <a:srgbClr val="C00000"/>
                </a:solidFill>
              </a:rPr>
              <a:t>от </a:t>
            </a:r>
            <a:r>
              <a:rPr lang="ru-RU" sz="2400" b="1" i="1" dirty="0">
                <a:solidFill>
                  <a:srgbClr val="C00000"/>
                </a:solidFill>
              </a:rPr>
              <a:t>одежды, так как в первые минуты, до полного намокания, она удерживает человека на поверхности.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Выбираться на лёд в месте,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где </a:t>
            </a:r>
            <a:r>
              <a:rPr lang="ru-RU" sz="2400" b="1" i="1" dirty="0">
                <a:solidFill>
                  <a:srgbClr val="C00000"/>
                </a:solidFill>
              </a:rPr>
              <a:t>произошло падение.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Выползать на лёд методом «вкручивания», т.е. перекатываясь со спины на живот.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Втыкать в лёд острые предметы, подтягиваясь к ним.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Удаляться от полыньи ползком по собственным следам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47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Опасности во время зимних прогулок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112568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Во время загородных пеших или лыжных прогулок нас </a:t>
            </a:r>
            <a:r>
              <a:rPr lang="ru-RU" sz="2400" b="1" i="1" dirty="0" smtClean="0">
                <a:solidFill>
                  <a:srgbClr val="C00000"/>
                </a:solidFill>
              </a:rPr>
              <a:t>могут </a:t>
            </a:r>
            <a:r>
              <a:rPr lang="ru-RU" sz="2400" b="1" i="1" dirty="0">
                <a:solidFill>
                  <a:srgbClr val="C00000"/>
                </a:solidFill>
              </a:rPr>
              <a:t>подстерегать такие </a:t>
            </a:r>
            <a:r>
              <a:rPr lang="ru-RU" sz="2400" b="1" i="1" dirty="0" smtClean="0">
                <a:solidFill>
                  <a:srgbClr val="C00000"/>
                </a:solidFill>
              </a:rPr>
              <a:t>опасности, </a:t>
            </a:r>
            <a:r>
              <a:rPr lang="ru-RU" sz="2400" b="1" i="1" dirty="0">
                <a:solidFill>
                  <a:srgbClr val="C00000"/>
                </a:solidFill>
              </a:rPr>
              <a:t>как переохлаждение и </a:t>
            </a:r>
            <a:r>
              <a:rPr lang="ru-RU" sz="2400" b="1" i="1" dirty="0" smtClean="0">
                <a:solidFill>
                  <a:srgbClr val="C00000"/>
                </a:solidFill>
              </a:rPr>
              <a:t>обморожения.</a:t>
            </a:r>
            <a:endParaRPr lang="ru-RU" sz="2400" b="1" i="1" dirty="0">
              <a:solidFill>
                <a:srgbClr val="C00000"/>
              </a:solidFill>
            </a:endParaRP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</a:rPr>
              <a:t>Морозы </a:t>
            </a:r>
            <a:r>
              <a:rPr lang="ru-RU" sz="2400" b="1" i="1" dirty="0">
                <a:solidFill>
                  <a:srgbClr val="C00000"/>
                </a:solidFill>
              </a:rPr>
              <a:t>при сильном ветре, длительное воздействие низких температур вызывают </a:t>
            </a:r>
            <a:r>
              <a:rPr lang="ru-RU" sz="2400" b="1" i="1" dirty="0" smtClean="0">
                <a:solidFill>
                  <a:srgbClr val="C00000"/>
                </a:solidFill>
              </a:rPr>
              <a:t>обморожение.  Чаще </a:t>
            </a:r>
            <a:r>
              <a:rPr lang="ru-RU" sz="2400" b="1" i="1" dirty="0">
                <a:solidFill>
                  <a:srgbClr val="C00000"/>
                </a:solidFill>
              </a:rPr>
              <a:t>всего страдают пальцы рук, ног, ушные раковины, нос и щёки.</a:t>
            </a:r>
          </a:p>
          <a:p>
            <a:endParaRPr lang="ru-RU" sz="2800" i="1" dirty="0"/>
          </a:p>
        </p:txBody>
      </p:sp>
      <p:pic>
        <p:nvPicPr>
          <p:cNvPr id="13314" name="Picture 2" descr="http://laginlib.org.ua/blog/wp-content/uploads/2018/04/1302201723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2088232" cy="32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8928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FF00"/>
                </a:solidFill>
                <a:latin typeface="times new roman"/>
              </a:rPr>
              <a:t>Признаки переохлаждения: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озноб и дрожь;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нарушение сознания (заторможенность и апатия, бред и галлюцинации, неадекватное поведение);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посинение или побледнение губ;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снижение температуры тела.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33839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FF00"/>
                </a:solidFill>
              </a:rPr>
              <a:t>Признаки обморожения конечностей: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C00000"/>
                </a:solidFill>
              </a:rPr>
              <a:t>потеря чувствительности;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кожа бледная, твёрдая и холодная наощупь;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нет пульса у лодыжек;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постукивании пальцем слышен деревянный звук.</a:t>
            </a:r>
          </a:p>
          <a:p>
            <a:endParaRPr lang="ru-RU" dirty="0"/>
          </a:p>
        </p:txBody>
      </p:sp>
      <p:pic>
        <p:nvPicPr>
          <p:cNvPr id="4" name="Picture 2" descr="http://tuim-school3.edusite.ru/images/p45_morozy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789041"/>
            <a:ext cx="291925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95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FF00"/>
                </a:solidFill>
              </a:rPr>
              <a:t>При обморожении нельзя: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C00000"/>
                </a:solidFill>
              </a:rPr>
              <a:t>Растирать обмороженные участки тела снегом.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Помещать обмороженные конечности сразу в тёплую воду или обкладывать тёплыми грелками.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Смазывать кожу маслами</a:t>
            </a:r>
            <a:r>
              <a:rPr lang="ru-RU" sz="2400" b="1" i="1" dirty="0" smtClean="0">
                <a:solidFill>
                  <a:srgbClr val="C00000"/>
                </a:solidFill>
              </a:rPr>
              <a:t>.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17410" name="Picture 2" descr="https://gigabaza.ru/images/41/81782/25877bb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6709" y="3284984"/>
            <a:ext cx="241928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5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Правила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безопасного поведения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во время зимних каникул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792688" cy="1775048"/>
          </a:xfrm>
        </p:spPr>
        <p:txBody>
          <a:bodyPr>
            <a:normAutofit/>
          </a:bodyPr>
          <a:lstStyle/>
          <a:p>
            <a:pPr algn="r"/>
            <a:endParaRPr lang="ru-RU" sz="2000" dirty="0"/>
          </a:p>
        </p:txBody>
      </p:sp>
      <p:pic>
        <p:nvPicPr>
          <p:cNvPr id="4" name="Picture 2" descr="http://spiporz.ru/wp-content/uploads/2017/12/redkaya-elka-novosi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0"/>
            <a:ext cx="3888432" cy="26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63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FF00"/>
                </a:solidFill>
              </a:rPr>
              <a:t>При обморожении </a:t>
            </a:r>
            <a:r>
              <a:rPr lang="ru-RU" b="1" i="1" dirty="0" smtClean="0">
                <a:solidFill>
                  <a:srgbClr val="FFFF00"/>
                </a:solidFill>
              </a:rPr>
              <a:t>надо: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7638"/>
            <a:ext cx="74168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постоянно двигаться</a:t>
            </a:r>
            <a:r>
              <a:rPr lang="ru-RU" sz="2400" b="1" dirty="0">
                <a:solidFill>
                  <a:srgbClr val="002060"/>
                </a:solidFill>
              </a:rPr>
              <a:t>, чтобы стимулировать кровообращение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</a:rPr>
              <a:t>немедленно возвращаться домой и сразу же переодеваться в сухую одежду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 </a:t>
            </a:r>
            <a:r>
              <a:rPr lang="ru-RU" sz="2400" b="1" dirty="0">
                <a:solidFill>
                  <a:srgbClr val="002060"/>
                </a:solidFill>
              </a:rPr>
              <a:t>дать горячее питье: кофе, чай с медом или малиновым </a:t>
            </a:r>
            <a:r>
              <a:rPr lang="ru-RU" sz="2400" b="1" dirty="0" smtClean="0">
                <a:solidFill>
                  <a:srgbClr val="002060"/>
                </a:solidFill>
              </a:rPr>
              <a:t>вареньем;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</a:rPr>
              <a:t>растирать пораженный участок чистой рукой или мягкой тканью. Делать это следует до тех пор, пока побелевшая кожа не покраснеет и не начнет покалывать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</a:rPr>
              <a:t>При </a:t>
            </a:r>
            <a:r>
              <a:rPr lang="ru-RU" sz="2400" b="1" dirty="0" smtClean="0">
                <a:solidFill>
                  <a:srgbClr val="002060"/>
                </a:solidFill>
              </a:rPr>
              <a:t>более сильной степени </a:t>
            </a:r>
            <a:r>
              <a:rPr lang="ru-RU" sz="2400" b="1" dirty="0">
                <a:solidFill>
                  <a:srgbClr val="002060"/>
                </a:solidFill>
              </a:rPr>
              <a:t>обморожения надо обратиться за скорой медицинской помощью. 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5612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Чаще всего причиной пожаров в морозы является нарушение правил эксплуатации печного отопления и электроприборов. </a:t>
            </a:r>
            <a:endParaRPr lang="ru-RU" sz="24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>
                <a:solidFill>
                  <a:srgbClr val="FF0000"/>
                </a:solidFill>
              </a:rPr>
              <a:t>Нельзя эксплуатировать неисправные печи. </a:t>
            </a:r>
            <a:endParaRPr lang="ru-RU" sz="2600" b="1" dirty="0" smtClean="0">
              <a:solidFill>
                <a:srgbClr val="FF0000"/>
              </a:solidFill>
            </a:endParaRPr>
          </a:p>
          <a:p>
            <a:r>
              <a:rPr lang="ru-RU" sz="2600" b="1" dirty="0">
                <a:solidFill>
                  <a:srgbClr val="FF0000"/>
                </a:solidFill>
              </a:rPr>
              <a:t>Откажитесь от использования нестандартных и самодельных электронагревательных приборов</a:t>
            </a:r>
            <a:r>
              <a:rPr lang="ru-RU" sz="26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Не оставляйте без присмотра работающие обогреватели и печи, не поручайте присмотр за ними детям</a:t>
            </a:r>
            <a:r>
              <a:rPr lang="ru-RU" sz="26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Газовые </a:t>
            </a:r>
            <a:r>
              <a:rPr lang="ru-RU" sz="2600" b="1" dirty="0">
                <a:solidFill>
                  <a:srgbClr val="FF0000"/>
                </a:solidFill>
              </a:rPr>
              <a:t>баллоны запрещено хранить в жилье. Помните, что газ в тепле расширяется – несправный баллон может взорваться.  </a:t>
            </a:r>
            <a:endParaRPr lang="ru-RU" sz="2600" b="1" dirty="0" smtClean="0">
              <a:solidFill>
                <a:srgbClr val="FF0000"/>
              </a:solidFill>
            </a:endParaRPr>
          </a:p>
          <a:p>
            <a:r>
              <a:rPr lang="ru-RU" sz="2600" b="1" dirty="0">
                <a:solidFill>
                  <a:srgbClr val="FF0000"/>
                </a:solidFill>
              </a:rPr>
              <a:t>Не оставляйте детей без присмотра</a:t>
            </a:r>
            <a:r>
              <a:rPr lang="ru-RU" sz="2600" b="1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dirty="0" smtClean="0"/>
          </a:p>
          <a:p>
            <a:r>
              <a:rPr lang="ru-RU" sz="2600" b="1" dirty="0"/>
              <a:t>Будьте осторожны! </a:t>
            </a:r>
          </a:p>
          <a:p>
            <a:r>
              <a:rPr lang="ru-RU" sz="2600" b="1" dirty="0"/>
              <a:t>Телефон вызова экстренных служб - 112.</a:t>
            </a:r>
            <a:endParaRPr lang="ru-RU" sz="2600" b="1" i="1" dirty="0">
              <a:solidFill>
                <a:srgbClr val="C00000"/>
              </a:solidFill>
            </a:endParaRPr>
          </a:p>
          <a:p>
            <a:endParaRPr lang="ru-RU" sz="2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37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6" name="Picture 6" descr="https://img-fotki.yandex.ru/get/61164/280339892.1d/0_1896e7_9ea48e07_ori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06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Правила поведения в общественных местах во время проведения Новогодних </a:t>
            </a:r>
            <a:r>
              <a:rPr lang="ru-RU" sz="2800" b="1" dirty="0" smtClean="0">
                <a:solidFill>
                  <a:srgbClr val="FFFF00"/>
                </a:solidFill>
              </a:rPr>
              <a:t>ёлок </a:t>
            </a:r>
            <a:r>
              <a:rPr lang="ru-RU" sz="2800" b="1" dirty="0">
                <a:solidFill>
                  <a:srgbClr val="FFFF00"/>
                </a:solidFill>
              </a:rPr>
              <a:t>и 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в   </a:t>
            </a:r>
            <a:r>
              <a:rPr lang="ru-RU" sz="2800" b="1" dirty="0">
                <a:solidFill>
                  <a:srgbClr val="FFFF00"/>
                </a:solidFill>
              </a:rPr>
              <a:t>местах массового скопления людей.</a:t>
            </a: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Если вы поехали на новогоднее представление с родителями, ни в коем случае не отходите от них далеко, т.к. при большом скоплении людей легко затеряться.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 местах проведения массовых новогодних гуляний старайтесь держаться подальше от толпы, во избежание получения травм.</a:t>
            </a:r>
          </a:p>
          <a:p>
            <a:pPr marL="0" indent="0">
              <a:buNone/>
            </a:pP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://spiporz.ru/wp-content/uploads/2017/12/redkaya-elka-novosi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17919"/>
            <a:ext cx="3888432" cy="26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1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 общественных местах необходимо: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594928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Подчиняться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предупреждениям и требованиям администрации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милиции и иных лиц, ответственных за поддержание порядка, пожарной безопасности.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Вести себя уважительно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отношению к участникам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массовых мероприятий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, обслуживающему персоналу, должностным лицам, ответственным за поддержание общественного порядка и безопасности при проведении массовых мероприятий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6" name="Picture 4" descr="https://ulabrus.ru/templates/ulabrus/images/cristma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62396"/>
            <a:ext cx="3131840" cy="286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81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В общественных местах необходимо: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2859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Не допускать действий, способных создать опасность для окружающих и привести к созданию экстремальной ситуации.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Осуществлять организованный выход из помещений и сооружений по окончанию мероприятий.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При получении информации об эвакуации действовать согласно указаниям администрации и сотрудников правоохранительных органов,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ответственных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за обеспечение правопорядка, соблюдая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спокойствие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и не создавая паники.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4" descr="https://ulabrus.ru/templates/ulabrus/images/cristma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43347"/>
            <a:ext cx="2776076" cy="25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56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Правила поведения на </a:t>
            </a:r>
            <a:r>
              <a:rPr lang="ru-RU" sz="3600" b="1" dirty="0" smtClean="0">
                <a:solidFill>
                  <a:srgbClr val="FFFF00"/>
                </a:solidFill>
              </a:rPr>
              <a:t>дороге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616624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Переходите дорогу только на зелёный сигнал светофора.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Переходить дорогу можно только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на </a:t>
            </a:r>
            <a:r>
              <a:rPr lang="ru-RU" sz="2400" b="1" i="1" dirty="0">
                <a:solidFill>
                  <a:srgbClr val="C00000"/>
                </a:solidFill>
              </a:rPr>
              <a:t>пешеходном </a:t>
            </a:r>
            <a:r>
              <a:rPr lang="ru-RU" sz="2400" b="1" i="1" dirty="0" smtClean="0">
                <a:solidFill>
                  <a:srgbClr val="C00000"/>
                </a:solidFill>
              </a:rPr>
              <a:t>переходе.</a:t>
            </a:r>
            <a:r>
              <a:rPr lang="ru-RU" sz="2400" b="1" i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При </a:t>
            </a:r>
            <a:r>
              <a:rPr lang="ru-RU" sz="2400" b="1" i="1" dirty="0">
                <a:solidFill>
                  <a:srgbClr val="C00000"/>
                </a:solidFill>
              </a:rPr>
              <a:t>переходе через дорогу на пешеходном переходе, не оборудованном светофором, </a:t>
            </a:r>
            <a:r>
              <a:rPr lang="ru-RU" sz="2400" b="1" i="1" dirty="0" smtClean="0">
                <a:solidFill>
                  <a:srgbClr val="C00000"/>
                </a:solidFill>
              </a:rPr>
              <a:t>  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сначала посмотрите направо, а, </a:t>
            </a:r>
            <a:r>
              <a:rPr lang="ru-RU" sz="2400" b="1" i="1" dirty="0">
                <a:solidFill>
                  <a:srgbClr val="C00000"/>
                </a:solidFill>
              </a:rPr>
              <a:t>дойдя до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середины </a:t>
            </a:r>
            <a:r>
              <a:rPr lang="ru-RU" sz="2400" b="1" i="1" dirty="0">
                <a:solidFill>
                  <a:srgbClr val="C00000"/>
                </a:solidFill>
              </a:rPr>
              <a:t>дороги, </a:t>
            </a:r>
            <a:r>
              <a:rPr lang="ru-RU" sz="2400" b="1" i="1" dirty="0" smtClean="0">
                <a:solidFill>
                  <a:srgbClr val="C00000"/>
                </a:solidFill>
              </a:rPr>
              <a:t>- налево</a:t>
            </a:r>
            <a:r>
              <a:rPr lang="ru-RU" sz="2400" b="1" i="1" dirty="0">
                <a:solidFill>
                  <a:srgbClr val="C00000"/>
                </a:solidFill>
              </a:rPr>
              <a:t>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</a:t>
            </a:r>
            <a:r>
              <a:rPr lang="ru-RU" sz="2400" b="1" i="1" dirty="0" smtClean="0">
                <a:solidFill>
                  <a:srgbClr val="C00000"/>
                </a:solidFill>
              </a:rPr>
              <a:t>  перебегайте </a:t>
            </a:r>
            <a:r>
              <a:rPr lang="ru-RU" sz="2400" b="1" i="1" dirty="0">
                <a:solidFill>
                  <a:srgbClr val="C00000"/>
                </a:solidFill>
              </a:rPr>
              <a:t>дорогу перед близко едущей машиной. </a:t>
            </a:r>
            <a:r>
              <a:rPr lang="ru-RU" sz="2400" b="1" i="1" dirty="0" smtClean="0">
                <a:solidFill>
                  <a:srgbClr val="C00000"/>
                </a:solidFill>
              </a:rPr>
              <a:t>Подождите, </a:t>
            </a:r>
            <a:r>
              <a:rPr lang="ru-RU" sz="2400" b="1" i="1" dirty="0">
                <a:solidFill>
                  <a:srgbClr val="C00000"/>
                </a:solidFill>
              </a:rPr>
              <a:t>когда она проедет. Водитель может не успеть затормозить, а вы можете неожиданно упасть, создавая тем самым аварийно опасную </a:t>
            </a:r>
            <a:r>
              <a:rPr lang="ru-RU" sz="2400" b="1" i="1" dirty="0" smtClean="0">
                <a:solidFill>
                  <a:srgbClr val="C00000"/>
                </a:solidFill>
              </a:rPr>
              <a:t>ситуацию.</a:t>
            </a:r>
            <a:endParaRPr lang="ru-RU" sz="24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8508" y="1268760"/>
            <a:ext cx="1865492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236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Правила поведения на дороге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забывайте, что при переходе через дорогу автобус следует обходить сзади.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проезде в пригородных поездах соблюдайте правила поведения;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переходите железнодорожные </a:t>
            </a:r>
            <a:r>
              <a:rPr lang="ru-RU" sz="2400" b="1" i="1" dirty="0">
                <a:solidFill>
                  <a:srgbClr val="C00000"/>
                </a:solidFill>
              </a:rPr>
              <a:t>пути в строго отведённых для этого местах.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пользовании общественным транспортом соблюдайте правила </a:t>
            </a:r>
            <a:r>
              <a:rPr lang="ru-RU" sz="2400" b="1" i="1" dirty="0" smtClean="0">
                <a:solidFill>
                  <a:srgbClr val="C00000"/>
                </a:solidFill>
              </a:rPr>
              <a:t>поведения, будьте </a:t>
            </a:r>
            <a:r>
              <a:rPr lang="ru-RU" sz="2400" b="1" i="1" dirty="0">
                <a:solidFill>
                  <a:srgbClr val="C00000"/>
                </a:solidFill>
              </a:rPr>
              <a:t>вежливы, уступайте места пожилым пассажирам, инвалидам, пассажирам с </a:t>
            </a:r>
            <a:r>
              <a:rPr lang="ru-RU" sz="2400" b="1" i="1" dirty="0" smtClean="0">
                <a:solidFill>
                  <a:srgbClr val="C00000"/>
                </a:solidFill>
              </a:rPr>
              <a:t>детьми.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8377" y="4365104"/>
            <a:ext cx="1608889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49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Правила поведения на </a:t>
            </a:r>
            <a:r>
              <a:rPr lang="ru-RU" sz="3200" b="1" dirty="0" smtClean="0">
                <a:solidFill>
                  <a:srgbClr val="FFFF00"/>
                </a:solidFill>
              </a:rPr>
              <a:t>катке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Коньки нужно подбирать точно по ноге: </a:t>
            </a:r>
            <a:r>
              <a:rPr lang="ru-RU" sz="2400" b="1" i="1" dirty="0" smtClean="0">
                <a:solidFill>
                  <a:srgbClr val="C00000"/>
                </a:solidFill>
              </a:rPr>
              <a:t>  </a:t>
            </a:r>
            <a:r>
              <a:rPr lang="ru-RU" sz="2400" b="1" i="1" dirty="0">
                <a:solidFill>
                  <a:srgbClr val="C00000"/>
                </a:solidFill>
              </a:rPr>
              <a:t>голеностопные суставы получат </a:t>
            </a:r>
            <a:r>
              <a:rPr lang="ru-RU" sz="2400" b="1" i="1" dirty="0" smtClean="0">
                <a:solidFill>
                  <a:srgbClr val="C00000"/>
                </a:solidFill>
              </a:rPr>
              <a:t> поддержку</a:t>
            </a:r>
            <a:r>
              <a:rPr lang="ru-RU" sz="2400" b="1" i="1" dirty="0">
                <a:solidFill>
                  <a:srgbClr val="C00000"/>
                </a:solidFill>
              </a:rPr>
              <a:t>, а вывихи и растяжения суставов будут </a:t>
            </a:r>
            <a:r>
              <a:rPr lang="ru-RU" sz="2400" b="1" i="1" dirty="0" smtClean="0">
                <a:solidFill>
                  <a:srgbClr val="C00000"/>
                </a:solidFill>
              </a:rPr>
              <a:t> исключены</a:t>
            </a:r>
            <a:r>
              <a:rPr lang="ru-RU" sz="2400" b="1" i="1" dirty="0">
                <a:solidFill>
                  <a:srgbClr val="C00000"/>
                </a:solidFill>
              </a:rPr>
              <a:t>. Лучше всего надевать коньки на шерстяные носки. Шнуровать коньки нужно тщательно. </a:t>
            </a:r>
            <a:r>
              <a:rPr lang="ru-RU" sz="2400" b="1" i="1" dirty="0" smtClean="0">
                <a:solidFill>
                  <a:srgbClr val="C00000"/>
                </a:solidFill>
              </a:rPr>
              <a:t>Они </a:t>
            </a:r>
            <a:r>
              <a:rPr lang="ru-RU" sz="2400" b="1" i="1" dirty="0">
                <a:solidFill>
                  <a:srgbClr val="C00000"/>
                </a:solidFill>
              </a:rPr>
              <a:t>должны сидеть плотно, но перетягивать шнуровку нельзя, иначе ноги онемеют. 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     Катание детей до 12 лет </a:t>
            </a:r>
            <a:r>
              <a:rPr lang="ru-RU" sz="2400" b="1" i="1" dirty="0" smtClean="0">
                <a:solidFill>
                  <a:srgbClr val="C00000"/>
                </a:solidFill>
              </a:rPr>
              <a:t>возможно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только </a:t>
            </a:r>
            <a:r>
              <a:rPr lang="ru-RU" sz="2400" b="1" i="1" dirty="0">
                <a:solidFill>
                  <a:srgbClr val="C00000"/>
                </a:solidFill>
              </a:rPr>
              <a:t>в сопровождении взрослых.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endParaRPr lang="ru-RU" sz="2400" b="1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5124" name="Picture 4" descr="https://s7.hostingkartinok.com/uploads/images/2014/12/850d74a42d24c95f79df0ad9065330bc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2753695" cy="36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73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Во время нахождения на катке ЗАПРЕЩАЕТСЯ: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517232"/>
          </a:xfrm>
        </p:spPr>
        <p:txBody>
          <a:bodyPr>
            <a:normAutofit fontScale="92500"/>
          </a:bodyPr>
          <a:lstStyle/>
          <a:p>
            <a:r>
              <a:rPr lang="ru-RU" sz="2600" b="1" i="1" dirty="0">
                <a:solidFill>
                  <a:srgbClr val="C00000"/>
                </a:solidFill>
              </a:rPr>
              <a:t>Бегать, прыгать, толкаться, баловаться, </a:t>
            </a:r>
            <a:r>
              <a:rPr lang="ru-RU" sz="2600" b="1" i="1" dirty="0" smtClean="0">
                <a:solidFill>
                  <a:srgbClr val="C00000"/>
                </a:solidFill>
              </a:rPr>
              <a:t/>
            </a:r>
            <a:br>
              <a:rPr lang="ru-RU" sz="2600" b="1" i="1" dirty="0" smtClean="0">
                <a:solidFill>
                  <a:srgbClr val="C00000"/>
                </a:solidFill>
              </a:rPr>
            </a:br>
            <a:r>
              <a:rPr lang="ru-RU" sz="2600" b="1" i="1" dirty="0" smtClean="0">
                <a:solidFill>
                  <a:srgbClr val="C00000"/>
                </a:solidFill>
              </a:rPr>
              <a:t>кататься </a:t>
            </a:r>
            <a:r>
              <a:rPr lang="ru-RU" sz="2600" b="1" i="1" dirty="0">
                <a:solidFill>
                  <a:srgbClr val="C00000"/>
                </a:solidFill>
              </a:rPr>
              <a:t>на высокой скорости, играть </a:t>
            </a:r>
            <a:r>
              <a:rPr lang="ru-RU" sz="2600" b="1" i="1" dirty="0" smtClean="0">
                <a:solidFill>
                  <a:srgbClr val="C00000"/>
                </a:solidFill>
              </a:rPr>
              <a:t/>
            </a:r>
            <a:br>
              <a:rPr lang="ru-RU" sz="2600" b="1" i="1" dirty="0" smtClean="0">
                <a:solidFill>
                  <a:srgbClr val="C00000"/>
                </a:solidFill>
              </a:rPr>
            </a:br>
            <a:r>
              <a:rPr lang="ru-RU" sz="2600" b="1" i="1" dirty="0" smtClean="0">
                <a:solidFill>
                  <a:srgbClr val="C00000"/>
                </a:solidFill>
              </a:rPr>
              <a:t>в </a:t>
            </a:r>
            <a:r>
              <a:rPr lang="ru-RU" sz="2600" b="1" i="1" dirty="0">
                <a:solidFill>
                  <a:srgbClr val="C00000"/>
                </a:solidFill>
              </a:rPr>
              <a:t>хоккей, совершать любые действия, </a:t>
            </a:r>
            <a:r>
              <a:rPr lang="ru-RU" sz="2600" b="1" i="1" dirty="0" smtClean="0">
                <a:solidFill>
                  <a:srgbClr val="C00000"/>
                </a:solidFill>
              </a:rPr>
              <a:t/>
            </a:r>
            <a:br>
              <a:rPr lang="ru-RU" sz="2600" b="1" i="1" dirty="0" smtClean="0">
                <a:solidFill>
                  <a:srgbClr val="C00000"/>
                </a:solidFill>
              </a:rPr>
            </a:br>
            <a:r>
              <a:rPr lang="ru-RU" sz="2600" b="1" i="1" dirty="0" smtClean="0">
                <a:solidFill>
                  <a:srgbClr val="C00000"/>
                </a:solidFill>
              </a:rPr>
              <a:t>мешающие </a:t>
            </a:r>
            <a:r>
              <a:rPr lang="ru-RU" sz="2600" b="1" i="1" dirty="0">
                <a:solidFill>
                  <a:srgbClr val="C00000"/>
                </a:solidFill>
              </a:rPr>
              <a:t>остальным посетителям.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Бросать на лёд мусор или любые другие предметы. </a:t>
            </a:r>
            <a:r>
              <a:rPr lang="ru-RU" sz="2600" b="1" i="1" dirty="0" smtClean="0">
                <a:solidFill>
                  <a:srgbClr val="C00000"/>
                </a:solidFill>
              </a:rPr>
              <a:t> </a:t>
            </a:r>
            <a:endParaRPr lang="ru-RU" sz="2600" b="1" i="1" dirty="0">
              <a:solidFill>
                <a:srgbClr val="C00000"/>
              </a:solidFill>
            </a:endParaRPr>
          </a:p>
          <a:p>
            <a:r>
              <a:rPr lang="ru-RU" sz="2600" b="1" i="1" dirty="0">
                <a:solidFill>
                  <a:srgbClr val="C00000"/>
                </a:solidFill>
              </a:rPr>
              <a:t>Приносить с собой спиртные напитки и распивать их на территории катка.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Находиться на территории катка в состоянии алкогольного или наркотического опьянения.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Портить инвентарь и ледовое покрытие.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Выходить на лед с животными.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Применять взрывчатые и легковоспламеняющиеся вещества (в том числе пиротехнические изделия).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st.depositphotos.com/1001009/3709/v/950/depositphotos_37093717-stock-illustration-child-skat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7721" y="332656"/>
            <a:ext cx="15744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415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839</Words>
  <Application>Microsoft Office PowerPoint</Application>
  <PresentationFormat>Экран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Правила  безопасного поведения  во время зимних каникул </vt:lpstr>
      <vt:lpstr> Правила поведения в общественных местах во время проведения Новогодних ёлок и  в   местах массового скопления людей. </vt:lpstr>
      <vt:lpstr>В общественных местах необходимо:</vt:lpstr>
      <vt:lpstr>В общественных местах необходимо:</vt:lpstr>
      <vt:lpstr>Правила поведения на дороге</vt:lpstr>
      <vt:lpstr>Правила поведения на дороге</vt:lpstr>
      <vt:lpstr>Правила поведения на катке</vt:lpstr>
      <vt:lpstr>Во время нахождения на катке ЗАПРЕЩАЕТСЯ:</vt:lpstr>
      <vt:lpstr>Во время нахождения на катке ЗАПРЕЩАЕТСЯ:</vt:lpstr>
      <vt:lpstr>Правила пожарной безопасности во время новогодних праздников</vt:lpstr>
      <vt:lpstr>Правила пожарной безопасности во время новогодних праздников</vt:lpstr>
      <vt:lpstr>Правила поведения зимой на открытых водоёмах</vt:lpstr>
      <vt:lpstr>Правила поведения зимой на открытых водоёмах</vt:lpstr>
      <vt:lpstr>При обламывании льда необходимо:</vt:lpstr>
      <vt:lpstr>Опасности во время зимних прогулок</vt:lpstr>
      <vt:lpstr>Признаки переохлаждения:</vt:lpstr>
      <vt:lpstr>Признаки обморожения конечностей:</vt:lpstr>
      <vt:lpstr>При обморожении нельзя:</vt:lpstr>
      <vt:lpstr>При обморожении надо:</vt:lpstr>
      <vt:lpstr>Чаще всего причиной пожаров в морозы является нарушение правил эксплуатации печного отопления и электроприборов.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Sekret</cp:lastModifiedBy>
  <cp:revision>30</cp:revision>
  <dcterms:created xsi:type="dcterms:W3CDTF">2018-12-22T14:48:11Z</dcterms:created>
  <dcterms:modified xsi:type="dcterms:W3CDTF">2023-12-22T07:29:09Z</dcterms:modified>
</cp:coreProperties>
</file>